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sldIdLst>
    <p:sldId id="256" r:id="rId2"/>
    <p:sldId id="292" r:id="rId3"/>
    <p:sldId id="291" r:id="rId4"/>
    <p:sldId id="257" r:id="rId5"/>
    <p:sldId id="258" r:id="rId6"/>
    <p:sldId id="288" r:id="rId7"/>
    <p:sldId id="293" r:id="rId8"/>
    <p:sldId id="289" r:id="rId9"/>
    <p:sldId id="259" r:id="rId10"/>
    <p:sldId id="290" r:id="rId11"/>
    <p:sldId id="262" r:id="rId12"/>
    <p:sldId id="267" r:id="rId13"/>
    <p:sldId id="280" r:id="rId14"/>
    <p:sldId id="28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E95D-C978-4D5F-B96E-B00543040501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FD510-45C0-4CDE-B068-9A170D033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28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E95D-C978-4D5F-B96E-B00543040501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FD510-45C0-4CDE-B068-9A170D033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40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E95D-C978-4D5F-B96E-B00543040501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FD510-45C0-4CDE-B068-9A170D033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490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E95D-C978-4D5F-B96E-B00543040501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FD510-45C0-4CDE-B068-9A170D033D2E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988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E95D-C978-4D5F-B96E-B00543040501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FD510-45C0-4CDE-B068-9A170D033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194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E95D-C978-4D5F-B96E-B00543040501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FD510-45C0-4CDE-B068-9A170D033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025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E95D-C978-4D5F-B96E-B00543040501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FD510-45C0-4CDE-B068-9A170D033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829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E95D-C978-4D5F-B96E-B00543040501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FD510-45C0-4CDE-B068-9A170D033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909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E95D-C978-4D5F-B96E-B00543040501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FD510-45C0-4CDE-B068-9A170D033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17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E95D-C978-4D5F-B96E-B00543040501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FD510-45C0-4CDE-B068-9A170D033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63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E95D-C978-4D5F-B96E-B00543040501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FD510-45C0-4CDE-B068-9A170D033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860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E95D-C978-4D5F-B96E-B00543040501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FD510-45C0-4CDE-B068-9A170D033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214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E95D-C978-4D5F-B96E-B00543040501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FD510-45C0-4CDE-B068-9A170D033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724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E95D-C978-4D5F-B96E-B00543040501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FD510-45C0-4CDE-B068-9A170D033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73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E95D-C978-4D5F-B96E-B00543040501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FD510-45C0-4CDE-B068-9A170D033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495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E95D-C978-4D5F-B96E-B00543040501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FD510-45C0-4CDE-B068-9A170D033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11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E95D-C978-4D5F-B96E-B00543040501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FD510-45C0-4CDE-B068-9A170D033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13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D25E95D-C978-4D5F-B96E-B00543040501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FD510-45C0-4CDE-B068-9A170D033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64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google.com/search?sca_esv=589119146&amp;q=Rio+de+Janeiro&amp;si=ALGXSlZS0YT-iRe81F2cKC9lM9KWTK4y0m5Atx8g9YliNNw2mR3QZYgKju0kmOIn12Mk2GUH69GEiMMjFlkD0Ss36ZPM-_o2SBh0s-xqa9MHFXCPtYoRV1MrmvntiKdMQaXZOtb3-UXrT4UfJ04sttx9F-9hBqjwEwMe5KgGAytiFfiH4VNFrsES7DCogfJf5rqX77vZzIAr&amp;sa=X&amp;ved=2ahUKEwi7jMmc0ICDAxV1qJUCHfjdA-EQmxMoAHoECBkQAg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www.google.com/search?sca_esv=589119146&amp;q=Rio+de+Janeiro&amp;si=ALGXSlZS0YT-iRe81F2cKC9lM9KWTK4y0m5Atx8g9YliNNw2mR3QZYgKju0kmOIn12Mk2GUH69GEiMMjFlkD0Ss36ZPM-_o2SBh0s-xqa9MHFXCPtYoRV1MrmvntiKdMQaXZOtb3-UXrT4UfJ04sttx9F-9hBqjwEwMe5KgGAytiFfiH4VNFrsES7DCogfJf5rqX77vZzIAr&amp;sa=X&amp;ved=2ahUKEwi7jMmc0ICDAxV1qJUCHfjdA-EQmxMoAHoECBYQA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sca_esv=589119146&amp;q=Mary+S%C3%A1+Freire&amp;si=ALGXSlZZLz93Q5j8HVkpXyxpTaoqXw8cocmoi-DFAGsSj5diF2AUlfUwt1RE6oaIZZ3F6ggD8dc-QWWgqmMSiOuRPGU6d9-7byzfgbKHiw1ePzSZ_mLVZv7Z81Fk6F5sY12cwHrBfoH9aVKZEWwEurI1UuELXDHPCQPtsp9WMk3WkzPiuDOqST1v40YnOJoFZ26khrXstpZrKyfovDWfjQP7I97v3N7d2w%3D%3D&amp;sa=X&amp;ved=2ahUKEwi7jMmc0ICDAxV1qJUCHfjdA-EQmxMoAHoECBwQAg" TargetMode="External"/><Relationship Id="rId5" Type="http://schemas.openxmlformats.org/officeDocument/2006/relationships/hyperlink" Target="https://www.google.com/search?sca_esv=589119146&amp;q=Mariana+Blanc&amp;si=ALGXSlZZLz93Q5j8HVkpXyxpTaoqXw8cocmoi-DFAGsSj5diF7c7XNTqVeHpZ420Wr2XcHweP0ypraNmKjcb4G0KNbxjksMLX8Cmv92_EAq_L5OVlQUATO2IrbRBCfPJvz0_Ll_GvRMH8L-DaJqpHOuKZRqI61UX8T_KFykWdQ5t5YO4iIi-ubjIJuiWfyhctnfWgab9AkHcRrmIFW3KdxmKxufaFYeQ1_q1N6RFguLwe7P92I0MtrWOUau7Y0YYXAQLf7FaEux89guQYpLBaiHZw43SA3imgg%3D%3D&amp;sa=X&amp;ved=2ahUKEwi7jMmc0ICDAxV1qJUCHfjdA-EQmxMoAXoECBgQAw" TargetMode="External"/><Relationship Id="rId4" Type="http://schemas.openxmlformats.org/officeDocument/2006/relationships/hyperlink" Target="https://www.google.com/search?sca_esv=589119146&amp;q=Isabel+Blanc&amp;si=ALGXSlZZLz93Q5j8HVkpXyxpTaoqXw8cocmoi-DFAGsSj5diFzEQi7lflBxVya8hicmxmvbIUZQKcnGBhela2lfmeu_NcbHm3LFQxKXFeKu9AV-jB4CJZVO7YRE32D0L57pw3yrtogQwbjwBqtGJ9vjXXLjbfozKQvyyDt5KzLQ6AoSKPewgs9OPBdHDfdcAVqseARzH-6BkwxvTyzeZCSJ64yx-3xU2p5AIZfnDh01z7gahHoXT7EHFBlsTh3nHjaWTO1tCdeSZ5dEx9lBjId-aFquXYICTFQ%3D%3D&amp;sa=X&amp;ved=2ahUKEwi7jMmc0ICDAxV1qJUCHfjdA-EQmxMoAHoECBgQAg" TargetMode="Externa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879085" y="6166075"/>
            <a:ext cx="2995120" cy="574359"/>
          </a:xfrm>
        </p:spPr>
        <p:txBody>
          <a:bodyPr>
            <a:normAutofit fontScale="85000" lnSpcReduction="20000"/>
          </a:bodyPr>
          <a:lstStyle/>
          <a:p>
            <a:r>
              <a:rPr lang="pt-BR" sz="4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LEI Nº 14.399/2022</a:t>
            </a:r>
          </a:p>
          <a:p>
            <a:endParaRPr lang="pt-BR" sz="4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74" y="1977813"/>
            <a:ext cx="1601579" cy="252216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7"/>
          <a:stretch/>
        </p:blipFill>
        <p:spPr>
          <a:xfrm>
            <a:off x="5883965" y="786954"/>
            <a:ext cx="2995119" cy="490388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6F038AE-7765-B8A7-B290-773A4FBD6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04" y="278296"/>
            <a:ext cx="7076661" cy="630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06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CB434-E722-E784-66A2-348E38EDF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78297"/>
            <a:ext cx="9910610" cy="954155"/>
          </a:xfrm>
        </p:spPr>
        <p:txBody>
          <a:bodyPr/>
          <a:lstStyle/>
          <a:p>
            <a:pPr algn="ctr"/>
            <a:r>
              <a:rPr lang="pt-BR" sz="4400" dirty="0"/>
              <a:t>FASES QUE DEVEM SER CUMPRIDAS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C67E4E-0EFB-54EC-4B2B-C3177C4B4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862" y="1232453"/>
            <a:ext cx="10575234" cy="4678018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1</a:t>
            </a:r>
            <a:r>
              <a:rPr lang="pt-BR" dirty="0">
                <a:solidFill>
                  <a:schemeClr val="tx1"/>
                </a:solidFill>
              </a:rPr>
              <a:t>1. </a:t>
            </a:r>
            <a:r>
              <a:rPr lang="pt-BR" b="1" dirty="0">
                <a:solidFill>
                  <a:schemeClr val="tx1"/>
                </a:solidFill>
              </a:rPr>
              <a:t>FASE DE ADESÃO E CADASTRO</a:t>
            </a:r>
            <a:r>
              <a:rPr lang="pt-BR" dirty="0">
                <a:solidFill>
                  <a:schemeClr val="tx1"/>
                </a:solidFill>
              </a:rPr>
              <a:t>: INSCRIÇÃO NA TRANSFEREGOV, O MUNICÍPIO OPTA PELAS METAS E AÇÕES PRÉ-DEFINIDAS NA PLATAFORMA, INCLUSÃO DO PLANO DE AÇÃO (31/10/2023 A 11/12/2023). </a:t>
            </a:r>
          </a:p>
          <a:p>
            <a:r>
              <a:rPr lang="pt-BR" dirty="0">
                <a:solidFill>
                  <a:schemeClr val="tx1"/>
                </a:solidFill>
              </a:rPr>
              <a:t>2. MINISTÉRIO </a:t>
            </a:r>
            <a:r>
              <a:rPr lang="pt-BR" b="1" dirty="0">
                <a:solidFill>
                  <a:schemeClr val="tx1"/>
                </a:solidFill>
              </a:rPr>
              <a:t>AVALIA</a:t>
            </a:r>
            <a:r>
              <a:rPr lang="pt-BR" dirty="0">
                <a:solidFill>
                  <a:schemeClr val="tx1"/>
                </a:solidFill>
              </a:rPr>
              <a:t> E </a:t>
            </a:r>
            <a:r>
              <a:rPr lang="pt-BR" b="1" dirty="0">
                <a:solidFill>
                  <a:schemeClr val="tx1"/>
                </a:solidFill>
              </a:rPr>
              <a:t>APROVA </a:t>
            </a:r>
            <a:r>
              <a:rPr lang="pt-BR" dirty="0">
                <a:solidFill>
                  <a:schemeClr val="tx1"/>
                </a:solidFill>
              </a:rPr>
              <a:t>AS INSCRIÇÕES NA PLATAFORMA. O NOSSO FOI APROVADO EM 11/12/2023.</a:t>
            </a:r>
          </a:p>
          <a:p>
            <a:r>
              <a:rPr lang="pt-BR" dirty="0">
                <a:solidFill>
                  <a:schemeClr val="tx1"/>
                </a:solidFill>
              </a:rPr>
              <a:t>3. </a:t>
            </a:r>
            <a:r>
              <a:rPr lang="pt-BR" b="1" dirty="0">
                <a:solidFill>
                  <a:schemeClr val="tx1"/>
                </a:solidFill>
              </a:rPr>
              <a:t>RECURSO É</a:t>
            </a:r>
            <a:r>
              <a:rPr lang="pt-BR" dirty="0">
                <a:solidFill>
                  <a:schemeClr val="tx1"/>
                </a:solidFill>
              </a:rPr>
              <a:t> DESCENTRALIZADO, </a:t>
            </a:r>
            <a:r>
              <a:rPr lang="pt-BR" b="1" dirty="0">
                <a:solidFill>
                  <a:schemeClr val="tx1"/>
                </a:solidFill>
              </a:rPr>
              <a:t>TRANSFERIDOS</a:t>
            </a:r>
            <a:r>
              <a:rPr lang="pt-BR" dirty="0">
                <a:solidFill>
                  <a:schemeClr val="tx1"/>
                </a:solidFill>
              </a:rPr>
              <a:t> PARA CONTA BANCÁRIA ESPECÍFICA DO MUNICÍPIO, VINCULADA AO FUNDO DE CULTURA – O RECURSO FOI DEPOSITADO 06/03/2024.</a:t>
            </a:r>
          </a:p>
          <a:p>
            <a:r>
              <a:rPr lang="pt-BR" dirty="0">
                <a:solidFill>
                  <a:schemeClr val="tx1"/>
                </a:solidFill>
              </a:rPr>
              <a:t>4. ADEQUAÇÃO ORÇAMENTÁRIA – 180 DIAS APÓS O RECEBIMENTO DO RECURSO.</a:t>
            </a:r>
          </a:p>
          <a:p>
            <a:r>
              <a:rPr lang="pt-BR" dirty="0">
                <a:solidFill>
                  <a:schemeClr val="tx1"/>
                </a:solidFill>
              </a:rPr>
              <a:t>5. </a:t>
            </a:r>
            <a:r>
              <a:rPr lang="pt-BR" b="1" dirty="0">
                <a:solidFill>
                  <a:schemeClr val="tx1"/>
                </a:solidFill>
              </a:rPr>
              <a:t>REUNIÃO</a:t>
            </a:r>
            <a:r>
              <a:rPr lang="pt-BR" dirty="0">
                <a:solidFill>
                  <a:schemeClr val="tx1"/>
                </a:solidFill>
              </a:rPr>
              <a:t> COM O CONSELHO MUNICIPAL DE CULTURA/TURISMO - CMCT</a:t>
            </a:r>
          </a:p>
          <a:p>
            <a:r>
              <a:rPr lang="pt-BR" dirty="0">
                <a:solidFill>
                  <a:schemeClr val="tx1"/>
                </a:solidFill>
              </a:rPr>
              <a:t>6. </a:t>
            </a:r>
            <a:r>
              <a:rPr lang="pt-BR" b="1" dirty="0">
                <a:solidFill>
                  <a:schemeClr val="tx1"/>
                </a:solidFill>
              </a:rPr>
              <a:t>ESCUTA DA SOCIEDADE CIVIL </a:t>
            </a:r>
            <a:r>
              <a:rPr lang="pt-BR" dirty="0">
                <a:solidFill>
                  <a:schemeClr val="tx1"/>
                </a:solidFill>
              </a:rPr>
              <a:t>(24/05/2024) PARA ELABORAÇÃO DO </a:t>
            </a:r>
            <a:r>
              <a:rPr lang="pt-BR" b="1" dirty="0">
                <a:solidFill>
                  <a:schemeClr val="tx1"/>
                </a:solidFill>
              </a:rPr>
              <a:t>PAAR - PLANO ANUAL DE APLICAÇÃO DE RECURSOS </a:t>
            </a:r>
            <a:r>
              <a:rPr lang="pt-BR" dirty="0">
                <a:solidFill>
                  <a:schemeClr val="tx1"/>
                </a:solidFill>
              </a:rPr>
              <a:t>(31/05/2024)</a:t>
            </a:r>
          </a:p>
          <a:p>
            <a:r>
              <a:rPr lang="pt-BR" b="1" dirty="0">
                <a:solidFill>
                  <a:srgbClr val="FF0000"/>
                </a:solidFill>
              </a:rPr>
              <a:t>7. INÍCIO DA EXECUÇÃO PELO MUNICÍPIO: </a:t>
            </a:r>
            <a:r>
              <a:rPr lang="pt-BR" dirty="0">
                <a:solidFill>
                  <a:srgbClr val="FF0000"/>
                </a:solidFill>
              </a:rPr>
              <a:t>JURÍDICO, EDITAIS, INSCRIÇÕES, AVALIAÇÃO, DIVULGAÇÃO DOS CONTEMPLADOS, ASSINATURA. </a:t>
            </a:r>
            <a:r>
              <a:rPr lang="pt-BR" b="1" dirty="0">
                <a:solidFill>
                  <a:srgbClr val="FF0000"/>
                </a:solidFill>
              </a:rPr>
              <a:t>ATÉ 31/12/2024</a:t>
            </a:r>
            <a:r>
              <a:rPr lang="pt-BR" dirty="0">
                <a:solidFill>
                  <a:srgbClr val="FF0000"/>
                </a:solidFill>
              </a:rPr>
              <a:t>: </a:t>
            </a:r>
          </a:p>
          <a:p>
            <a:r>
              <a:rPr lang="pt-BR" dirty="0">
                <a:solidFill>
                  <a:schemeClr val="tx1"/>
                </a:solidFill>
              </a:rPr>
              <a:t>8. O MUNICÍPIO PRESTA CONTAS A UNIÃO.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57756DD-66AD-00D5-85E5-5E5C4AAC64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6" y="5622375"/>
            <a:ext cx="683024" cy="1075625"/>
          </a:xfrm>
          <a:prstGeom prst="rect">
            <a:avLst/>
          </a:prstGeom>
        </p:spPr>
      </p:pic>
      <p:pic>
        <p:nvPicPr>
          <p:cNvPr id="5" name="Picture 2" descr="Identidade Visual — Ministério da Cultura">
            <a:extLst>
              <a:ext uri="{FF2B5EF4-FFF2-40B4-BE49-F238E27FC236}">
                <a16:creationId xmlns:a16="http://schemas.microsoft.com/office/drawing/2014/main" id="{71C4443E-BCA4-4D5C-9210-DB37183B1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5936973"/>
            <a:ext cx="1038835" cy="7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872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380" y="387404"/>
            <a:ext cx="9404723" cy="6196276"/>
          </a:xfrm>
        </p:spPr>
        <p:txBody>
          <a:bodyPr/>
          <a:lstStyle/>
          <a:p>
            <a:r>
              <a:rPr lang="pt-BR" b="1" dirty="0"/>
              <a:t>             Cotas OBRIGATÓRIAS                                                                            </a:t>
            </a:r>
            <a:br>
              <a:rPr lang="pt-BR" dirty="0"/>
            </a:br>
            <a:r>
              <a:rPr lang="pt-BR" dirty="0"/>
              <a:t>                </a:t>
            </a:r>
            <a:br>
              <a:rPr lang="pt-BR" dirty="0"/>
            </a:br>
            <a:r>
              <a:rPr lang="pt-BR" dirty="0"/>
              <a:t> MULHERES</a:t>
            </a:r>
            <a:br>
              <a:rPr lang="pt-BR" dirty="0"/>
            </a:br>
            <a:r>
              <a:rPr lang="pt-BR" dirty="0"/>
              <a:t> PESSOAS COM DEFICIÊNCIA</a:t>
            </a:r>
            <a:br>
              <a:rPr lang="pt-BR" dirty="0"/>
            </a:br>
            <a:r>
              <a:rPr lang="pt-BR" dirty="0"/>
              <a:t> PESSOAS NEGRAS -QUILOMBOLAS</a:t>
            </a:r>
            <a:br>
              <a:rPr lang="pt-BR" dirty="0"/>
            </a:br>
            <a:r>
              <a:rPr lang="pt-BR" dirty="0"/>
              <a:t> PESSOAS DE PERIFERIA - BAIRROS</a:t>
            </a:r>
            <a:br>
              <a:rPr lang="pt-BR" dirty="0"/>
            </a:br>
            <a:r>
              <a:rPr lang="pt-BR" dirty="0"/>
              <a:t> IDOSOS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6" y="5656217"/>
            <a:ext cx="661534" cy="1041783"/>
          </a:xfrm>
          <a:prstGeom prst="rect">
            <a:avLst/>
          </a:prstGeom>
        </p:spPr>
      </p:pic>
      <p:pic>
        <p:nvPicPr>
          <p:cNvPr id="4" name="Picture 2" descr="Identidade Visual — Ministério da Cultura">
            <a:extLst>
              <a:ext uri="{FF2B5EF4-FFF2-40B4-BE49-F238E27FC236}">
                <a16:creationId xmlns:a16="http://schemas.microsoft.com/office/drawing/2014/main" id="{833D6FAE-1B25-2C0C-ADDD-1CBC8601E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5936973"/>
            <a:ext cx="1038835" cy="7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552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         PRÓXIMAS AÇÕES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7646" y="1099930"/>
            <a:ext cx="13090876" cy="536618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800" dirty="0"/>
              <a:t>ESTUDO COM O JURÍDICO E CONSELHO MUNICIPAL DA CULTURA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800" dirty="0"/>
              <a:t>              ELABORAÇÃO  E PUBLICAÇÃO DOS EDITAIS; 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               NOMEAÇÃO DE UMA COMISSÃO DE AVALIAÇÃO;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                    INSCRIÇÃO DOS PROJETOS;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                       SELEÇÃO/AVALIAÇÃO DOS PROJETOS; 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                          ASSINATURA;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                             PAGAMENTO DOS SELECIONADOS;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                                 PRESTAÇÃO DE CONTAS;</a:t>
            </a:r>
          </a:p>
          <a:p>
            <a:pPr>
              <a:lnSpc>
                <a:spcPct val="150000"/>
              </a:lnSpc>
            </a:pPr>
            <a:endParaRPr lang="pt-BR" sz="2800" dirty="0"/>
          </a:p>
          <a:p>
            <a:pPr algn="just"/>
            <a:endParaRPr lang="pt-BR" sz="4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6" y="5622375"/>
            <a:ext cx="683024" cy="1075625"/>
          </a:xfrm>
          <a:prstGeom prst="rect">
            <a:avLst/>
          </a:prstGeom>
        </p:spPr>
      </p:pic>
      <p:pic>
        <p:nvPicPr>
          <p:cNvPr id="5" name="Picture 2" descr="Identidade Visual — Ministério da Cultura">
            <a:extLst>
              <a:ext uri="{FF2B5EF4-FFF2-40B4-BE49-F238E27FC236}">
                <a16:creationId xmlns:a16="http://schemas.microsoft.com/office/drawing/2014/main" id="{A5FBC650-7ABA-E0C9-C308-4907F072D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5936973"/>
            <a:ext cx="1038835" cy="7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081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807" y="-331304"/>
            <a:ext cx="10817602" cy="1762539"/>
          </a:xfrm>
        </p:spPr>
        <p:txBody>
          <a:bodyPr/>
          <a:lstStyle/>
          <a:p>
            <a:pPr algn="ctr"/>
            <a:br>
              <a:rPr lang="pt-BR" b="1" dirty="0"/>
            </a:br>
            <a:r>
              <a:rPr lang="pt-BR" b="1" dirty="0"/>
              <a:t>AUDIÊNCIA PÚBLICA- </a:t>
            </a:r>
            <a:br>
              <a:rPr lang="pt-BR" b="1" dirty="0"/>
            </a:br>
            <a:r>
              <a:rPr lang="pt-BR" sz="2800" b="1" dirty="0"/>
              <a:t>PARTICIPAÇÃO ESTABELECIMENTO DE CRITÉRIOS:ACORDOS</a:t>
            </a: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2853" y="1537252"/>
            <a:ext cx="11569148" cy="4969566"/>
          </a:xfrm>
        </p:spPr>
        <p:txBody>
          <a:bodyPr>
            <a:normAutofit fontScale="70000" lnSpcReduction="20000"/>
          </a:bodyPr>
          <a:lstStyle/>
          <a:p>
            <a:r>
              <a:rPr lang="pt-BR" b="1" dirty="0"/>
              <a:t>PARTICIPAÇÃO DE AGENTES CULTURAIS RESIDENTES E DOMICILIADOS NO MUNICÍPIO.</a:t>
            </a:r>
          </a:p>
          <a:p>
            <a:r>
              <a:rPr lang="pt-BR" b="1" dirty="0"/>
              <a:t>HAVERÁ OS CRITÉRIOS OBRIGATÓRIOS CONFORME  A LEI DA PNAB.</a:t>
            </a:r>
          </a:p>
          <a:p>
            <a:r>
              <a:rPr lang="pt-BR" b="1" dirty="0"/>
              <a:t>A LEI PREVÊ PONTUAÇÃO PARA MULHERES, LGBTQI+, POVOS QUILOMBOLAS, PESSOA COM DEFICIÊNCIA, IDOSOS, PESSOAS DA PERIFERIA.</a:t>
            </a:r>
            <a:endParaRPr lang="pt-BR" sz="1500" b="1" dirty="0"/>
          </a:p>
          <a:p>
            <a:r>
              <a:rPr lang="pt-BR" b="1" dirty="0"/>
              <a:t>PONTUAÇÕES EXTRA ESTABELECIDAS NA ESCUTA PÚBLICA:   </a:t>
            </a:r>
          </a:p>
          <a:p>
            <a:r>
              <a:rPr lang="pt-BR" b="1" dirty="0"/>
              <a:t>    - PARTICIPAÇÃO NA AUDIÊNCIA PÚBLICA DA PNAB. </a:t>
            </a:r>
          </a:p>
          <a:p>
            <a:r>
              <a:rPr lang="pt-BR" b="1" dirty="0"/>
              <a:t>    - CADASTRO MUNICIPAL DE FAZEDOR DE CULTURA – AGENTE CULTURAL DE CATUÍPE.</a:t>
            </a:r>
          </a:p>
          <a:p>
            <a:r>
              <a:rPr lang="pt-BR" b="1" dirty="0"/>
              <a:t>    - RECURSOS DA PNAB  PARA CATUÍPE – 1º ANO 2023/2024 – .PREFERENCIALMENTE OPTOU-SE  EM BENEFICIAR  AS SEGUINTES ÁREAS: ARTESANATO, COMUNICAÇÃO, CRIAÇÃO/PRODUÇÃO, MÚSICA, TEATRO/DANÇA E ENTIDADES.</a:t>
            </a:r>
          </a:p>
          <a:p>
            <a:r>
              <a:rPr lang="pt-BR" b="1" dirty="0"/>
              <a:t>OPTOU-SE POR UNANIMIDADE PELA ATIVIDADE – EXECUÇÃO CATEGORIA: PREMIAÇÃO NA META 1 E 3  – PELO  RECONHECIMENTO </a:t>
            </a:r>
            <a:r>
              <a:rPr lang="pt-BR" b="1"/>
              <a:t>E TRAJETÓRIA </a:t>
            </a:r>
            <a:r>
              <a:rPr lang="pt-BR" b="1" dirty="0"/>
              <a:t>E NA META 2 – PRESTAÇÃO DE SERVIÇO - CONTRATAÇÃO CONFORME LEGISLAÇÃO.</a:t>
            </a:r>
          </a:p>
          <a:p>
            <a:r>
              <a:rPr lang="pt-BR" b="1" dirty="0"/>
              <a:t>CADA  PARTICIPANTE PODERÁ CONCORRER SOMENTE COM UMA INSCRIÇÃO.</a:t>
            </a:r>
          </a:p>
          <a:p>
            <a:r>
              <a:rPr lang="pt-BR" b="1" dirty="0"/>
              <a:t>HAVERÁ REMANEJO DE VALORES SE NÃO HOUVER INSCRITO.</a:t>
            </a:r>
          </a:p>
          <a:p>
            <a:r>
              <a:rPr lang="pt-BR" b="1" dirty="0"/>
              <a:t>SUGERIDO A CRIAÇÃO DE UM GRUPO DE WATS DOS FAZEDORES DE CULTURA – AGENTES CULTURAIS DE CATUÍPE/RS.</a:t>
            </a:r>
          </a:p>
          <a:p>
            <a:r>
              <a:rPr lang="pt-BR" b="1" dirty="0"/>
              <a:t> </a:t>
            </a:r>
          </a:p>
          <a:p>
            <a:pPr marL="0" indent="0">
              <a:buNone/>
            </a:pPr>
            <a:endParaRPr lang="pt-BR" b="1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3" y="5661563"/>
            <a:ext cx="683024" cy="1075625"/>
          </a:xfrm>
          <a:prstGeom prst="rect">
            <a:avLst/>
          </a:prstGeom>
        </p:spPr>
      </p:pic>
      <p:pic>
        <p:nvPicPr>
          <p:cNvPr id="4" name="Picture 2" descr="Identidade Visual — Ministério da Cultura">
            <a:extLst>
              <a:ext uri="{FF2B5EF4-FFF2-40B4-BE49-F238E27FC236}">
                <a16:creationId xmlns:a16="http://schemas.microsoft.com/office/drawing/2014/main" id="{021672D2-D2EA-AFE2-6FE1-E91A27453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6162261"/>
            <a:ext cx="1038835" cy="53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91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807" y="-569842"/>
            <a:ext cx="9404723" cy="3445564"/>
          </a:xfrm>
        </p:spPr>
        <p:txBody>
          <a:bodyPr/>
          <a:lstStyle/>
          <a:p>
            <a:pPr algn="ctr"/>
            <a:br>
              <a:rPr lang="pt-BR" b="1" dirty="0"/>
            </a:br>
            <a:r>
              <a:rPr lang="pt-BR" b="1" dirty="0"/>
              <a:t>MUITO OBRIGADO PELA EXPRESSIVA PARTICIPAÇÃO</a:t>
            </a:r>
            <a:br>
              <a:rPr lang="pt-BR" b="1" dirty="0"/>
            </a:br>
            <a:r>
              <a:rPr lang="pt-BR" b="1" dirty="0"/>
              <a:t>E VALIOSAS COLABORAÇÕES!</a:t>
            </a:r>
            <a:br>
              <a:rPr lang="pt-BR" b="1" dirty="0"/>
            </a:br>
            <a:br>
              <a:rPr lang="pt-BR" b="1" dirty="0"/>
            </a:br>
            <a:endParaRPr lang="pt-BR" b="1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142501" y="2183546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endParaRPr lang="pt-BR" dirty="0"/>
          </a:p>
          <a:p>
            <a:pPr marL="0" indent="0">
              <a:buFont typeface="Wingdings 3" charset="2"/>
              <a:buNone/>
            </a:pPr>
            <a:endParaRPr lang="pt-BR" dirty="0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46E5E689-A78D-E674-B71A-50E252E5E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730" y="2640226"/>
            <a:ext cx="4253947" cy="31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85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881289-BD32-8CBE-5A2B-76ADCB809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SAUDAÇÃO DE BOAS-VINDAS: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3A28EA-CBFA-2C9A-94F8-B28061E13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51722"/>
            <a:ext cx="8946541" cy="4896677"/>
          </a:xfrm>
        </p:spPr>
        <p:txBody>
          <a:bodyPr>
            <a:normAutofit fontScale="92500" lnSpcReduction="20000"/>
          </a:bodyPr>
          <a:lstStyle/>
          <a:p>
            <a:r>
              <a:rPr lang="pt-BR" dirty="0">
                <a:solidFill>
                  <a:srgbClr val="0070C0"/>
                </a:solidFill>
              </a:rPr>
              <a:t>SECRETÁRIA MUNICIPAL DA EDUCAÇÃO, CULTURA TURISMO E ESPORTE DE CATUÍPE/RS</a:t>
            </a:r>
          </a:p>
          <a:p>
            <a:r>
              <a:rPr lang="pt-BR" b="1" dirty="0"/>
              <a:t>                         </a:t>
            </a:r>
            <a:r>
              <a:rPr lang="pt-BR" b="1" dirty="0">
                <a:solidFill>
                  <a:srgbClr val="FF0000"/>
                </a:solidFill>
              </a:rPr>
              <a:t>SILVIA REJANE SFALCIN</a:t>
            </a:r>
            <a:endParaRPr lang="pt-BR" dirty="0">
              <a:solidFill>
                <a:srgbClr val="FF0000"/>
              </a:solidFill>
            </a:endParaRPr>
          </a:p>
          <a:p>
            <a:r>
              <a:rPr lang="pt-BR" dirty="0">
                <a:solidFill>
                  <a:srgbClr val="0070C0"/>
                </a:solidFill>
              </a:rPr>
              <a:t>PRESIDENTE DO CONSELHO MUNICIPAL DA CULTURA/TURISMO DE CATUÍPE/RS</a:t>
            </a:r>
          </a:p>
          <a:p>
            <a:pPr marL="0" indent="0">
              <a:buNone/>
            </a:pPr>
            <a:r>
              <a:rPr lang="pt-BR" b="1" dirty="0"/>
              <a:t>                            </a:t>
            </a:r>
            <a:r>
              <a:rPr lang="pt-BR" b="1" dirty="0">
                <a:solidFill>
                  <a:srgbClr val="FF0000"/>
                </a:solidFill>
              </a:rPr>
              <a:t>ROBESPIERRE FERRAZZA </a:t>
            </a:r>
          </a:p>
          <a:p>
            <a:pPr marL="0" indent="0">
              <a:buNone/>
            </a:pPr>
            <a:endParaRPr lang="pt-B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</a:rPr>
              <a:t>                                       MENSAGEM DO PREFEITO DE CATUÍPE</a:t>
            </a:r>
          </a:p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</a:rPr>
              <a:t>                                             JOELSON ANTONIO BARONI:</a:t>
            </a:r>
          </a:p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</a:rPr>
              <a:t>			</a:t>
            </a:r>
            <a:r>
              <a:rPr lang="pt-BR" dirty="0"/>
              <a:t>Nossa Administração realizando mais um investimento. </a:t>
            </a:r>
          </a:p>
          <a:p>
            <a:pPr marL="0" indent="0">
              <a:buNone/>
            </a:pPr>
            <a:r>
              <a:rPr lang="pt-BR" dirty="0"/>
              <a:t>                    Acreditamos no potencial revolucionário que a Cultura tem.</a:t>
            </a:r>
          </a:p>
          <a:p>
            <a:pPr marL="0" indent="0">
              <a:buNone/>
            </a:pPr>
            <a:r>
              <a:rPr lang="pt-BR" dirty="0"/>
              <a:t>                    Estamos transformando vidas através da Cultura.</a:t>
            </a:r>
          </a:p>
          <a:p>
            <a:pPr marL="0" indent="0">
              <a:buNone/>
            </a:pPr>
            <a:r>
              <a:rPr lang="pt-BR" dirty="0"/>
              <a:t>                  Desejamos uma excelente Audiência Pública aos Fazedores</a:t>
            </a:r>
          </a:p>
          <a:p>
            <a:pPr marL="0" indent="0">
              <a:buNone/>
            </a:pPr>
            <a:r>
              <a:rPr lang="pt-BR" dirty="0"/>
              <a:t>                           de Cultura da Terra das Água Minerais – CATUÍPE/RS  </a:t>
            </a:r>
          </a:p>
          <a:p>
            <a:pPr marL="0" indent="0">
              <a:buNone/>
            </a:pP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A35EEA6-89F9-97B3-4D02-25E0C54B31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6" y="5622375"/>
            <a:ext cx="683024" cy="1075625"/>
          </a:xfrm>
          <a:prstGeom prst="rect">
            <a:avLst/>
          </a:prstGeom>
        </p:spPr>
      </p:pic>
      <p:pic>
        <p:nvPicPr>
          <p:cNvPr id="5" name="Picture 2" descr="Identidade Visual — Ministério da Cultura">
            <a:extLst>
              <a:ext uri="{FF2B5EF4-FFF2-40B4-BE49-F238E27FC236}">
                <a16:creationId xmlns:a16="http://schemas.microsoft.com/office/drawing/2014/main" id="{8704A693-6E5C-D7CD-D59B-A03501CAD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5897217"/>
            <a:ext cx="1038835" cy="80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27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DB69F0-B2F5-EC2B-0AD3-F2F82BA71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VOCÊ SABIA?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59E063-E5DD-4E5F-9AA3-65F278FAB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166192"/>
            <a:ext cx="10664618" cy="5082208"/>
          </a:xfrm>
        </p:spPr>
        <p:txBody>
          <a:bodyPr>
            <a:normAutofit fontScale="92500" lnSpcReduction="20000"/>
          </a:bodyPr>
          <a:lstStyle/>
          <a:p>
            <a:r>
              <a:rPr lang="pt-BR" sz="4000" dirty="0">
                <a:solidFill>
                  <a:srgbClr val="FF0000"/>
                </a:solidFill>
              </a:rPr>
              <a:t>CULTURA</a:t>
            </a:r>
          </a:p>
          <a:p>
            <a:r>
              <a:rPr lang="pt-BR" sz="1800" dirty="0"/>
              <a:t>ORIGEM DA PALAVRA: </a:t>
            </a:r>
            <a:r>
              <a:rPr lang="pt-BR" sz="1800" b="1" dirty="0">
                <a:solidFill>
                  <a:srgbClr val="0070C0"/>
                </a:solidFill>
              </a:rPr>
              <a:t>C O L O </a:t>
            </a:r>
            <a:r>
              <a:rPr lang="pt-BR" sz="1800" b="1" dirty="0"/>
              <a:t>QUE SIGNIFICA EM LATIM: “EU MORO, EU CULTIVO”.</a:t>
            </a:r>
          </a:p>
          <a:p>
            <a:r>
              <a:rPr lang="pt-BR" sz="1800" dirty="0">
                <a:solidFill>
                  <a:srgbClr val="0070C0"/>
                </a:solidFill>
              </a:rPr>
              <a:t>CONJUNTO DE IDEIAS E TRADIÇÕES DE UM POVO.</a:t>
            </a:r>
          </a:p>
          <a:p>
            <a:r>
              <a:rPr lang="pt-BR" sz="1800" dirty="0"/>
              <a:t>A CONSTRUÇÃO DA COMUNIDADE ESTÁ NO MODO DE:</a:t>
            </a:r>
          </a:p>
          <a:p>
            <a:r>
              <a:rPr lang="pt-BR" sz="1800" dirty="0"/>
              <a:t>SER                   CRIAR                       CONHECIMENTO     CIDADANIA           HÁBITOS               LEIS</a:t>
            </a:r>
          </a:p>
          <a:p>
            <a:r>
              <a:rPr lang="pt-BR" sz="1800" dirty="0"/>
              <a:t>EXISTIR              DIFUNDIR                  DIVERSIDADE           PATRIMÔNIO          HERANÇA           ARTES</a:t>
            </a:r>
          </a:p>
          <a:p>
            <a:r>
              <a:rPr lang="pt-BR" sz="1800" dirty="0"/>
              <a:t>VESTIR               LINGUAGEM            MEMÓRIA                CRENÇAS               ESTRUTURA RELIGIOSA</a:t>
            </a:r>
          </a:p>
          <a:p>
            <a:r>
              <a:rPr lang="pt-BR" sz="1800" dirty="0"/>
              <a:t>COMER            CONVIVER               IDEIAS                       COSTUMES             ESTRUTURA SOCIAL</a:t>
            </a:r>
          </a:p>
          <a:p>
            <a:r>
              <a:rPr lang="pt-BR" sz="1800" dirty="0"/>
              <a:t>* </a:t>
            </a:r>
            <a:r>
              <a:rPr lang="pt-BR" b="1" dirty="0">
                <a:solidFill>
                  <a:srgbClr val="002060"/>
                </a:solidFill>
              </a:rPr>
              <a:t>CULTURA GERANDO EMPREGO E RENDA EM NOSSA COMUNIDADE.</a:t>
            </a:r>
          </a:p>
          <a:p>
            <a:r>
              <a:rPr lang="pt-BR" dirty="0"/>
              <a:t>* PROMOVENDO O DESENVOLVIMENTO: HUMANO, SOCIAL, ECONÔMICO.</a:t>
            </a:r>
          </a:p>
          <a:p>
            <a:r>
              <a:rPr lang="pt-BR" sz="2000" b="1" dirty="0">
                <a:solidFill>
                  <a:srgbClr val="FF0000"/>
                </a:solidFill>
              </a:rPr>
              <a:t>*A MINISTRA DA CULTURA É MARGARETH MENEZES. </a:t>
            </a:r>
            <a:r>
              <a:rPr lang="pt-BR" sz="2000" dirty="0"/>
              <a:t>(CANTORA, COMPOSITORA, ATRIZ, GESTORA CULTURAL, EMPRESÁRIA)</a:t>
            </a:r>
            <a:endParaRPr lang="pt-BR" sz="2000" dirty="0">
              <a:solidFill>
                <a:srgbClr val="FF0000"/>
              </a:solidFill>
            </a:endParaRPr>
          </a:p>
          <a:p>
            <a:r>
              <a:rPr lang="pt-BR" sz="2000" b="1" dirty="0">
                <a:solidFill>
                  <a:srgbClr val="FF0000"/>
                </a:solidFill>
              </a:rPr>
              <a:t>*A SECRETÁRIA DA CULTURA DO ESTADO DO RS É BEATRIZ ARAÚJO. </a:t>
            </a:r>
            <a:r>
              <a:rPr lang="pt-BR" sz="2000" dirty="0"/>
              <a:t>(PRODUTORA CULTURAL)</a:t>
            </a:r>
          </a:p>
          <a:p>
            <a:endParaRPr lang="pt-BR" dirty="0"/>
          </a:p>
          <a:p>
            <a:endParaRPr lang="pt-BR" sz="2000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1940AC6-7210-7CF2-F6D7-B26176249E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6" y="5622375"/>
            <a:ext cx="683024" cy="1075625"/>
          </a:xfrm>
          <a:prstGeom prst="rect">
            <a:avLst/>
          </a:prstGeom>
        </p:spPr>
      </p:pic>
      <p:pic>
        <p:nvPicPr>
          <p:cNvPr id="5" name="Picture 2" descr="Identidade Visual — Ministério da Cultura">
            <a:extLst>
              <a:ext uri="{FF2B5EF4-FFF2-40B4-BE49-F238E27FC236}">
                <a16:creationId xmlns:a16="http://schemas.microsoft.com/office/drawing/2014/main" id="{1BF992AD-B594-EFC0-2FEC-D1EC4C362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5963478"/>
            <a:ext cx="1038835" cy="73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875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9268" y="236811"/>
            <a:ext cx="8849051" cy="1382985"/>
          </a:xfrm>
        </p:spPr>
        <p:txBody>
          <a:bodyPr/>
          <a:lstStyle/>
          <a:p>
            <a:r>
              <a:rPr lang="pt-BR" b="1" dirty="0"/>
              <a:t>QUEM FOI ALDIR BLANC 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9358" y="874644"/>
            <a:ext cx="11554796" cy="574654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450"/>
              </a:spcAft>
              <a:buNone/>
            </a:pPr>
            <a:r>
              <a:rPr lang="pt-BR" sz="1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ALDIR BLANC MENDES FOI UM LETRISTA, COMPOSITOR, ESCRITOR, CRONISTA E MÉDICO </a:t>
            </a:r>
            <a:r>
              <a:rPr lang="pt-BR" sz="1800" kern="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1800" kern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50"/>
              </a:spcAft>
              <a:buNone/>
            </a:pPr>
            <a:r>
              <a:rPr lang="pt-BR" sz="1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ABANDONOU A PROFISSÃO DE MÉDICO PARA TORNAR-SE COMPOSITOR, SENDO CONSIDERADO UM DOS GRANDES LETRISTAS DA MÚSICA BRASILEIRA. </a:t>
            </a:r>
          </a:p>
          <a:p>
            <a:pPr marL="0" indent="0" algn="just">
              <a:lnSpc>
                <a:spcPct val="107000"/>
              </a:lnSpc>
              <a:spcAft>
                <a:spcPts val="450"/>
              </a:spcAft>
              <a:buNone/>
            </a:pPr>
            <a:r>
              <a:rPr lang="pt-BR" sz="18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50 ANOS DE ATIVIDADE COMO LETRISTA E COMPOSITOR, FOI AUTOR DE MAIS DE 600 CANÇÕES.</a:t>
            </a:r>
            <a:r>
              <a:rPr lang="pt-BR" sz="1800" kern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07000"/>
              </a:lnSpc>
              <a:spcAft>
                <a:spcPts val="450"/>
              </a:spcAft>
              <a:buNone/>
            </a:pPr>
            <a:r>
              <a:rPr lang="pt-BR" sz="1800" kern="0" dirty="0">
                <a:solidFill>
                  <a:srgbClr val="231E1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HOMENAGEM AO MÚSICO E COMPOSITOR ALDIR BLANC</a:t>
            </a:r>
            <a:r>
              <a:rPr lang="pt-BR" sz="1800" kern="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1800" kern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8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000" algn="just">
              <a:spcAft>
                <a:spcPts val="800"/>
              </a:spcAft>
            </a:pPr>
            <a:r>
              <a:rPr lang="pt-BR" sz="1800" b="1" kern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NASCIMENTO: </a:t>
            </a:r>
            <a:r>
              <a:rPr lang="pt-BR" sz="1800" kern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DE SETEMBRO DE 1946, </a:t>
            </a:r>
            <a:r>
              <a:rPr lang="pt-BR" sz="1800" u="sng" kern="0" dirty="0">
                <a:solidFill>
                  <a:srgbClr val="1A0DAB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RIO DE JANEIRO, </a:t>
            </a:r>
            <a:endParaRPr lang="pt-BR" sz="18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000" algn="just">
              <a:spcAft>
                <a:spcPts val="800"/>
              </a:spcAft>
            </a:pPr>
            <a:r>
              <a:rPr lang="pt-BR" sz="1800" b="1" kern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FALECIMENTO: </a:t>
            </a:r>
            <a:r>
              <a:rPr lang="pt-BR" sz="1800" kern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DE MAIO DE 2020, </a:t>
            </a:r>
            <a:r>
              <a:rPr lang="pt-BR" sz="1800" u="sng" kern="0" dirty="0">
                <a:solidFill>
                  <a:srgbClr val="1A0DAB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RIO DE JANEIRO, </a:t>
            </a:r>
            <a:r>
              <a:rPr lang="pt-BR" sz="1800" u="sng" kern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VÍTIMA DA COVID/19</a:t>
            </a:r>
            <a:endParaRPr lang="pt-BR" sz="1800" kern="100" dirty="0">
              <a:solidFill>
                <a:srgbClr val="0070C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000" algn="just">
              <a:spcAft>
                <a:spcPts val="800"/>
              </a:spcAft>
            </a:pPr>
            <a:r>
              <a:rPr lang="pt-BR" sz="1800" b="1" kern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FILHAS: </a:t>
            </a:r>
            <a:r>
              <a:rPr lang="pt-BR" sz="1800" u="sng" kern="0" dirty="0">
                <a:solidFill>
                  <a:srgbClr val="1A0DAB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ISABEL BLANC</a:t>
            </a:r>
            <a:r>
              <a:rPr lang="pt-BR" sz="1800" kern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pt-BR" sz="1800" u="sng" kern="0" dirty="0">
                <a:solidFill>
                  <a:srgbClr val="1A0DAB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MARIANA BLANC</a:t>
            </a:r>
            <a:endParaRPr lang="pt-BR" sz="18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000" algn="just">
              <a:spcAft>
                <a:spcPts val="800"/>
              </a:spcAft>
            </a:pPr>
            <a:r>
              <a:rPr lang="pt-BR" sz="1800" b="1" kern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CÔNJUGE: </a:t>
            </a:r>
            <a:r>
              <a:rPr lang="pt-BR" sz="1800" u="sng" kern="0" dirty="0">
                <a:solidFill>
                  <a:srgbClr val="1A0DAB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MARY SÁ FREIRE</a:t>
            </a:r>
            <a:r>
              <a:rPr lang="pt-BR" sz="1800" kern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(DE 1988 A 2020)</a:t>
            </a:r>
            <a:endParaRPr lang="pt-BR" sz="18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000" algn="just">
              <a:spcAft>
                <a:spcPts val="600"/>
              </a:spcAft>
            </a:pPr>
            <a:r>
              <a:rPr lang="pt-BR" sz="1800" b="1" kern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MORTE: </a:t>
            </a:r>
            <a:r>
              <a:rPr lang="pt-BR" sz="1800" kern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DE MAIO DE 2020 (73 ANOS)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0" dirty="0">
                <a:solidFill>
                  <a:srgbClr val="231E1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pt-BR" sz="1800" kern="0" dirty="0">
                <a:solidFill>
                  <a:srgbClr val="231E1E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t-BR" sz="1800" kern="0" dirty="0">
                <a:solidFill>
                  <a:srgbClr val="231E1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LEI ALDIR BLANC FOI CRIADA PARA AJUDAR O SETOR CULTURA</a:t>
            </a:r>
            <a:r>
              <a:rPr lang="pt-BR" sz="1800" kern="0" dirty="0">
                <a:solidFill>
                  <a:srgbClr val="231E1E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t-BR" sz="1800" kern="0" dirty="0">
                <a:solidFill>
                  <a:srgbClr val="231E1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NA PANDEMIA.</a:t>
            </a:r>
            <a:endParaRPr lang="pt-BR" sz="18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3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6" y="5622375"/>
            <a:ext cx="683024" cy="10756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2FBE073-A17A-0714-3C74-A51807A5DD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765" y="2531165"/>
            <a:ext cx="2611245" cy="2915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Identidade Visual — Ministério da Cultura">
            <a:extLst>
              <a:ext uri="{FF2B5EF4-FFF2-40B4-BE49-F238E27FC236}">
                <a16:creationId xmlns:a16="http://schemas.microsoft.com/office/drawing/2014/main" id="{16E5ED7D-EBDD-B83F-16B9-A3D50B5E5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5782377"/>
            <a:ext cx="1038835" cy="72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65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9438" y="415710"/>
            <a:ext cx="11415259" cy="1028777"/>
          </a:xfrm>
        </p:spPr>
        <p:txBody>
          <a:bodyPr/>
          <a:lstStyle/>
          <a:p>
            <a:r>
              <a:rPr lang="pt-BR" sz="3600" b="1" dirty="0"/>
              <a:t>PNAB – POLÍTICA NACIONAL ALDIR BLANC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9438" y="1245704"/>
            <a:ext cx="10810771" cy="519658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t-BR" sz="3600" dirty="0"/>
              <a:t>O MAIOR INVESTIMENTO CULTURAL DA HISTÓRIA DO BRASIL</a:t>
            </a:r>
          </a:p>
          <a:p>
            <a:pPr algn="just"/>
            <a:endParaRPr lang="pt-BR" sz="1400" dirty="0"/>
          </a:p>
          <a:p>
            <a:pPr algn="just"/>
            <a:r>
              <a:rPr lang="pt-BR" sz="3600" dirty="0"/>
              <a:t>POLÍTICA PÚBLICA DO POVO,</a:t>
            </a:r>
          </a:p>
          <a:p>
            <a:pPr algn="just"/>
            <a:r>
              <a:rPr lang="pt-BR" sz="3600" dirty="0"/>
              <a:t>                                PARA O POVO,</a:t>
            </a:r>
          </a:p>
          <a:p>
            <a:pPr algn="just"/>
            <a:r>
              <a:rPr lang="pt-BR" sz="3600" dirty="0"/>
              <a:t>                                POR MEIO DO POVO,</a:t>
            </a:r>
          </a:p>
          <a:p>
            <a:pPr algn="just"/>
            <a:r>
              <a:rPr lang="pt-BR" sz="3600" dirty="0"/>
              <a:t>                     BASEADO NAS NORMAS DO MINC.</a:t>
            </a:r>
          </a:p>
          <a:p>
            <a:pPr algn="just"/>
            <a:endParaRPr lang="pt-BR" sz="1600" dirty="0"/>
          </a:p>
          <a:p>
            <a:pPr algn="just"/>
            <a:r>
              <a:rPr lang="pt-BR" sz="3600" dirty="0"/>
              <a:t>POLÍTICA INICALMENTE PARA 5 ANOS: </a:t>
            </a:r>
          </a:p>
          <a:p>
            <a:pPr algn="ctr"/>
            <a:r>
              <a:rPr lang="pt-BR" sz="3600" dirty="0"/>
              <a:t>2023</a:t>
            </a:r>
          </a:p>
          <a:p>
            <a:pPr algn="ctr"/>
            <a:r>
              <a:rPr lang="pt-BR" sz="3600" dirty="0"/>
              <a:t>2024</a:t>
            </a:r>
          </a:p>
          <a:p>
            <a:pPr algn="ctr"/>
            <a:r>
              <a:rPr lang="pt-BR" sz="3600" dirty="0"/>
              <a:t>2025</a:t>
            </a:r>
          </a:p>
          <a:p>
            <a:pPr algn="ctr"/>
            <a:r>
              <a:rPr lang="pt-BR" sz="3600" dirty="0"/>
              <a:t>2026</a:t>
            </a:r>
          </a:p>
          <a:p>
            <a:pPr algn="ctr"/>
            <a:r>
              <a:rPr lang="pt-BR" sz="3600" dirty="0"/>
              <a:t>2027</a:t>
            </a:r>
          </a:p>
          <a:p>
            <a:endParaRPr lang="pt-BR" sz="3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6" y="5622375"/>
            <a:ext cx="683024" cy="1075625"/>
          </a:xfrm>
          <a:prstGeom prst="rect">
            <a:avLst/>
          </a:prstGeom>
        </p:spPr>
      </p:pic>
      <p:pic>
        <p:nvPicPr>
          <p:cNvPr id="5" name="Picture 2" descr="Identidade Visual — Ministério da Cultura">
            <a:extLst>
              <a:ext uri="{FF2B5EF4-FFF2-40B4-BE49-F238E27FC236}">
                <a16:creationId xmlns:a16="http://schemas.microsoft.com/office/drawing/2014/main" id="{2A24AD1F-263C-84F0-B1A0-AE0D3FF9B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5782377"/>
            <a:ext cx="1038835" cy="72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0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834CD-8BDC-AACD-9FD6-8EE6CB74F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 ALDIR BLANC 1 E 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F343DE-1E46-C14D-B27D-E51122A00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0" y="1245704"/>
            <a:ext cx="11264347" cy="539363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kern="0" dirty="0">
                <a:solidFill>
                  <a:srgbClr val="0071A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LEI ALDIR BLANC 1: O QUE É?</a:t>
            </a:r>
            <a:endParaRPr lang="pt-BR" sz="18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0" dirty="0">
                <a:solidFill>
                  <a:srgbClr val="231E1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LEI ALDIR BLANC FOI SANCIONADA EM JUNHO DE 2020, COMO UMA MEDIDA EMERGENCIAL PARA SOCORRER ARTISTAS, TRABALHADORES DA CULTURA, ESPAÇOS CULTURAIS E EVENTOS ARTÍSTICOS QUE FORAM AFETADOS PELA CRISE ECONÔMICA CAUSADA PELA PANDEMIA.</a:t>
            </a:r>
            <a:endParaRPr lang="pt-BR" sz="18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0" dirty="0">
                <a:solidFill>
                  <a:srgbClr val="231E1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DENTRE AS PRINCIPAIS AÇÕES PREVISTAS PELA LEI, ESTÃO O PAGAMENTO DE AUXÍLIO EMERGENCIAL PARA TRABALHADORES DO SETOR CULTURAL, A CONCESSÃO DE SUBSÍDIOS PARA ESPAÇOS CULTURAIS, ALÉM DE OUTRAS INICIATIVAS DE FOMENTO CULTURAL EM NÍVEIS ESTADUAIS E MUNICIPAIS. A APLICAÇÃO DA LEI FICOU A CARGO DOS ESTADOS E MUNICÍPIOS, QUE DEVERIAM ESTABELECER OS CRITÉRIOS PARA A DISTRIBUIÇÃO DOS RECURSOS DE ACORDO COM AS NECESSIDADES LOCAIS. </a:t>
            </a:r>
            <a:endParaRPr lang="pt-BR" sz="18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kern="0" dirty="0">
                <a:solidFill>
                  <a:srgbClr val="0071A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LEI ALDIR BLANC 2 – LEI ATUAL  PNAB – POLÍTICA NACIONAL ALDIR BLANC - </a:t>
            </a:r>
            <a:endParaRPr lang="pt-BR" sz="18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0" dirty="0">
                <a:solidFill>
                  <a:srgbClr val="231E1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LEI ALDIR BLANC 2 – PNAB - ANUALMENTE, ATÉ 2027, A UNIÃO REPASSARÁ O VALOR GLOBAL DE R$ 3 BILHÕES AOS ESTADOS E MUNICÍPIOS. </a:t>
            </a:r>
            <a:r>
              <a:rPr lang="pt-BR" sz="1800" b="1" kern="0" dirty="0">
                <a:solidFill>
                  <a:srgbClr val="231E1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ESSE DINHEIRO DEVERÁ SER UTILIZADO PARA FINANCIAR PROJETOS CULTURAIS, PROMOVER CURSOS, PESQUISAS E ESTUDOS NO SETOR CULTURAL, BEM COMO PARA A PRESERVAÇÃO DO PATRIMÔNIO CULTURAL, ENTRE OUTRAS FINALIDADES</a:t>
            </a:r>
            <a:r>
              <a:rPr lang="pt-BR" sz="1800" kern="0" dirty="0">
                <a:solidFill>
                  <a:srgbClr val="231E1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62289B5-CE13-3AB5-F4FB-80789323A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6" y="5622375"/>
            <a:ext cx="683024" cy="107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83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9FD98-7B5C-6EFF-5A0F-A5E05B600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309821"/>
          </a:xfrm>
        </p:spPr>
        <p:txBody>
          <a:bodyPr/>
          <a:lstStyle/>
          <a:p>
            <a:pPr algn="ctr"/>
            <a:r>
              <a:rPr lang="pt-BR" dirty="0"/>
              <a:t>CONHEÇA OS INSTRUMENTOS LEGAIS E NORMATIVAS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2E7AAD-1115-204F-5ACB-EBEC0DB24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68558"/>
            <a:ext cx="10306810" cy="4379842"/>
          </a:xfrm>
        </p:spPr>
        <p:txBody>
          <a:bodyPr/>
          <a:lstStyle/>
          <a:p>
            <a:r>
              <a:rPr lang="pt-BR" sz="18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LEI Nº 14.399</a:t>
            </a:r>
            <a:r>
              <a:rPr lang="pt-BR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que </a:t>
            </a:r>
            <a:r>
              <a:rPr lang="pt-BR" sz="18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Institui a PNAB - Política Nacional Aldir Blanc de Fomento à Cultura</a:t>
            </a:r>
            <a:r>
              <a:rPr lang="pt-BR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(08/07/2022). </a:t>
            </a:r>
          </a:p>
          <a:p>
            <a:r>
              <a:rPr lang="pt-BR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 </a:t>
            </a:r>
            <a:r>
              <a:rPr lang="pt-BR" sz="18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LEI Nº 13.018</a:t>
            </a:r>
            <a:r>
              <a:rPr lang="pt-BR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que </a:t>
            </a:r>
            <a:r>
              <a:rPr lang="pt-BR" sz="18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Institui a Política Nacional de Cultura Viva</a:t>
            </a:r>
            <a:r>
              <a:rPr lang="pt-BR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(22/07/2014),</a:t>
            </a:r>
          </a:p>
          <a:p>
            <a:r>
              <a:rPr lang="pt-BR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 </a:t>
            </a:r>
            <a:r>
              <a:rPr lang="pt-BR" sz="18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LEI Nº 14.133</a:t>
            </a:r>
            <a:r>
              <a:rPr lang="pt-BR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de</a:t>
            </a:r>
            <a:r>
              <a:rPr lang="pt-BR" sz="18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2021 – </a:t>
            </a:r>
            <a:r>
              <a:rPr lang="pt-BR" sz="18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Licitações</a:t>
            </a:r>
            <a:r>
              <a:rPr lang="pt-BR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</a:p>
          <a:p>
            <a:r>
              <a:rPr lang="pt-BR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 </a:t>
            </a:r>
            <a:r>
              <a:rPr lang="pt-BR" sz="18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PORTARIA MINC Nº 80 </a:t>
            </a:r>
            <a:r>
              <a:rPr lang="pt-BR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(27/10/2023) </a:t>
            </a:r>
            <a:r>
              <a:rPr lang="pt-BR" sz="18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Estabelece Diretrizes Complementares para solicitação e Aplicação de Recursos</a:t>
            </a:r>
            <a:r>
              <a:rPr lang="pt-BR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de que trata a Lei nº 14.399, de 08 de julho de 2022, que Institui a Política Aldir Blanc de Fomento à Cultura – PNAB no ano de 2023, </a:t>
            </a:r>
          </a:p>
          <a:p>
            <a:r>
              <a:rPr lang="pt-BR" sz="18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DECRETO Nº 11.740</a:t>
            </a:r>
            <a:r>
              <a:rPr lang="pt-BR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(18/10/2023) </a:t>
            </a:r>
            <a:r>
              <a:rPr lang="pt-BR" sz="18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Regulamenta a Lei Nº 14.399</a:t>
            </a:r>
            <a:r>
              <a:rPr lang="pt-BR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, de 08/07/2022, que institui a Política Nacional Aldir Blanc de Fomento à Cultura</a:t>
            </a:r>
          </a:p>
          <a:p>
            <a:r>
              <a:rPr lang="pt-BR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 </a:t>
            </a:r>
            <a:r>
              <a:rPr lang="pt-BR" sz="18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DECRETO Nº 11.453</a:t>
            </a:r>
            <a:r>
              <a:rPr lang="pt-BR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(23/03/2023) que dispõe sobre os </a:t>
            </a:r>
            <a:r>
              <a:rPr lang="pt-BR" sz="18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Mecanismos de Fomento do Sistema de Financiamento à Cultura</a:t>
            </a: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A1C0E45-67C0-3192-3F8F-857072F2E2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6" y="5622375"/>
            <a:ext cx="683024" cy="1075625"/>
          </a:xfrm>
          <a:prstGeom prst="rect">
            <a:avLst/>
          </a:prstGeom>
        </p:spPr>
      </p:pic>
      <p:pic>
        <p:nvPicPr>
          <p:cNvPr id="5" name="Picture 2" descr="Identidade Visual — Ministério da Cultura">
            <a:extLst>
              <a:ext uri="{FF2B5EF4-FFF2-40B4-BE49-F238E27FC236}">
                <a16:creationId xmlns:a16="http://schemas.microsoft.com/office/drawing/2014/main" id="{E4D78664-E64E-46D9-2DEC-3C729DE1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5936973"/>
            <a:ext cx="1038835" cy="7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183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AE1E5-2EA9-5D5B-D816-BF3BD91B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VALORES PARA CATUÍPE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1AC291-8220-3AEA-400B-7E2B0313E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126436"/>
            <a:ext cx="11029054" cy="588396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POLÍTICA NACIONAL ALDIR BLANC – PNAB - 2024</a:t>
            </a:r>
            <a:endParaRPr lang="pt-BR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 QUE CATUÍPE/RS RECEBERÁ: </a:t>
            </a:r>
            <a:r>
              <a:rPr lang="pt-B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R$ 74.595,57</a:t>
            </a:r>
            <a:endParaRPr lang="pt-BR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32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1: AÇÕES GERAIS – FOMENTO CULTURAL R$ 45.000,00</a:t>
            </a:r>
            <a:endParaRPr lang="pt-BR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32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2: CUSTO OPERACIONAL - R$ 2.595,57</a:t>
            </a:r>
            <a:endParaRPr lang="pt-BR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32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3: </a:t>
            </a:r>
            <a:r>
              <a:rPr lang="pt-BR" sz="28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IMPLEMENTAR A POLÍTICA NACIONAL DE CULTURA VIVA </a:t>
            </a:r>
            <a:r>
              <a:rPr lang="pt-BR" sz="2800" b="1" kern="1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pt-BR" sz="28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R$ 27.000,00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pt-BR" sz="2800" b="1" kern="1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endParaRPr lang="pt-BR" sz="3200" b="1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pt-BR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ED9335E-7808-3829-9A03-F42AF634CA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6" y="5622375"/>
            <a:ext cx="683024" cy="1075625"/>
          </a:xfrm>
          <a:prstGeom prst="rect">
            <a:avLst/>
          </a:prstGeom>
        </p:spPr>
      </p:pic>
      <p:pic>
        <p:nvPicPr>
          <p:cNvPr id="5" name="Picture 2" descr="Identidade Visual — Ministério da Cultura">
            <a:extLst>
              <a:ext uri="{FF2B5EF4-FFF2-40B4-BE49-F238E27FC236}">
                <a16:creationId xmlns:a16="http://schemas.microsoft.com/office/drawing/2014/main" id="{137513F3-DCE1-3B3C-01C2-9C4E5465D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5936973"/>
            <a:ext cx="1038835" cy="7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195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758" y="831542"/>
            <a:ext cx="9712734" cy="1400530"/>
          </a:xfrm>
        </p:spPr>
        <p:txBody>
          <a:bodyPr/>
          <a:lstStyle/>
          <a:p>
            <a:r>
              <a:rPr lang="pt-BR" b="1" dirty="0"/>
              <a:t>PARA QUEM: </a:t>
            </a:r>
            <a:br>
              <a:rPr lang="pt-BR" b="1" dirty="0"/>
            </a:br>
            <a:r>
              <a:rPr lang="pt-BR" sz="3200" b="1" dirty="0"/>
              <a:t>AGENTES CULTURAIS RESIDENTES EM CATUÍPE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6740" y="2133600"/>
            <a:ext cx="9712734" cy="4724400"/>
          </a:xfrm>
        </p:spPr>
        <p:txBody>
          <a:bodyPr>
            <a:noAutofit/>
          </a:bodyPr>
          <a:lstStyle/>
          <a:p>
            <a:pPr algn="just"/>
            <a:r>
              <a:rPr lang="pt-BR" sz="2800" b="1" dirty="0"/>
              <a:t>PESSOAS, GRUPOS, ENTIDADES, DEDICADOS À REALIZAÇÃO DE AÇÕES CULTURAIS.</a:t>
            </a:r>
          </a:p>
          <a:p>
            <a:pPr algn="just"/>
            <a:endParaRPr lang="pt-BR" sz="2800" b="1" dirty="0"/>
          </a:p>
          <a:p>
            <a:pPr algn="just"/>
            <a:r>
              <a:rPr lang="pt-BR" sz="2800" dirty="0"/>
              <a:t>OS AGENTES CULTURAIS PODERÃO SER PESSOAS </a:t>
            </a:r>
            <a:r>
              <a:rPr lang="pt-BR" sz="2800" u="sng" dirty="0"/>
              <a:t>FÍSICAS OU PESSOAS JURÍDICAS COM ATUAÇÃO NO SEGMENTO CULTURAL </a:t>
            </a:r>
            <a:r>
              <a:rPr lang="pt-BR" sz="2800" dirty="0"/>
              <a:t>. </a:t>
            </a:r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6" y="5622375"/>
            <a:ext cx="683024" cy="1075625"/>
          </a:xfrm>
          <a:prstGeom prst="rect">
            <a:avLst/>
          </a:prstGeom>
        </p:spPr>
      </p:pic>
      <p:pic>
        <p:nvPicPr>
          <p:cNvPr id="5" name="Picture 2" descr="Identidade Visual — Ministério da Cultura">
            <a:extLst>
              <a:ext uri="{FF2B5EF4-FFF2-40B4-BE49-F238E27FC236}">
                <a16:creationId xmlns:a16="http://schemas.microsoft.com/office/drawing/2014/main" id="{D9C43DD3-B07C-CA6B-9FA5-EE1AF9714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5936973"/>
            <a:ext cx="1038835" cy="7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507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Personalizada 1">
      <a:dk1>
        <a:sysClr val="windowText" lastClr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FFFFFF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1846</TotalTime>
  <Words>1303</Words>
  <Application>Microsoft Office PowerPoint</Application>
  <PresentationFormat>Widescreen</PresentationFormat>
  <Paragraphs>114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Angsana New</vt:lpstr>
      <vt:lpstr>Arial</vt:lpstr>
      <vt:lpstr>Calibri</vt:lpstr>
      <vt:lpstr>Century Gothic</vt:lpstr>
      <vt:lpstr>Wingdings 3</vt:lpstr>
      <vt:lpstr>Íon</vt:lpstr>
      <vt:lpstr>Apresentação do PowerPoint</vt:lpstr>
      <vt:lpstr>SAUDAÇÃO DE BOAS-VINDAS:</vt:lpstr>
      <vt:lpstr>VOCÊ SABIA?</vt:lpstr>
      <vt:lpstr>QUEM FOI ALDIR BLANC ?</vt:lpstr>
      <vt:lpstr>PNAB – POLÍTICA NACIONAL ALDIR BLANC </vt:lpstr>
      <vt:lpstr>LEI ALDIR BLANC 1 E 2</vt:lpstr>
      <vt:lpstr>CONHEÇA OS INSTRUMENTOS LEGAIS E NORMATIVAS</vt:lpstr>
      <vt:lpstr>VALORES PARA CATUÍPE</vt:lpstr>
      <vt:lpstr>PARA QUEM:  AGENTES CULTURAIS RESIDENTES EM CATUÍPE </vt:lpstr>
      <vt:lpstr>FASES QUE DEVEM SER CUMPRIDAS</vt:lpstr>
      <vt:lpstr>             Cotas OBRIGATÓRIAS                                                                                               MULHERES  PESSOAS COM DEFICIÊNCIA  PESSOAS NEGRAS -QUILOMBOLAS  PESSOAS DE PERIFERIA - BAIRROS  IDOSOS   </vt:lpstr>
      <vt:lpstr>         PRÓXIMAS AÇÕES </vt:lpstr>
      <vt:lpstr> AUDIÊNCIA PÚBLICA-  PARTICIPAÇÃO ESTABELECIMENTO DE CRITÉRIOS:ACORDOS   </vt:lpstr>
      <vt:lpstr> MUITO OBRIGADO PELA EXPRESSIVA PARTICIPAÇÃO E VALIOSAS COLABORAÇÕES!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Marlize Felden</dc:creator>
  <cp:lastModifiedBy>user</cp:lastModifiedBy>
  <cp:revision>88</cp:revision>
  <dcterms:created xsi:type="dcterms:W3CDTF">2023-08-02T14:00:18Z</dcterms:created>
  <dcterms:modified xsi:type="dcterms:W3CDTF">2024-05-27T19:09:51Z</dcterms:modified>
</cp:coreProperties>
</file>